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3" r:id="rId3"/>
    <p:sldId id="294" r:id="rId4"/>
    <p:sldId id="257" r:id="rId5"/>
    <p:sldId id="295" r:id="rId6"/>
    <p:sldId id="296" r:id="rId7"/>
    <p:sldId id="297" r:id="rId8"/>
    <p:sldId id="289" r:id="rId9"/>
    <p:sldId id="258" r:id="rId10"/>
    <p:sldId id="292" r:id="rId11"/>
    <p:sldId id="273" r:id="rId12"/>
    <p:sldId id="299" r:id="rId13"/>
    <p:sldId id="300" r:id="rId14"/>
    <p:sldId id="29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B548A"/>
    <a:srgbClr val="000000"/>
    <a:srgbClr val="F773E7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644" autoAdjust="0"/>
  </p:normalViewPr>
  <p:slideViewPr>
    <p:cSldViewPr>
      <p:cViewPr>
        <p:scale>
          <a:sx n="83" d="100"/>
          <a:sy n="83" d="100"/>
        </p:scale>
        <p:origin x="-2340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A4D5F8-4D41-4668-8604-031AFD7FB2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7B467F-E109-44ED-8E88-748169D673A9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Основы интеллектуального труда</a:t>
          </a:r>
          <a:endParaRPr lang="ru-RU" sz="1600" dirty="0">
            <a:solidFill>
              <a:schemeClr val="tx1"/>
            </a:solidFill>
          </a:endParaRPr>
        </a:p>
      </dgm:t>
    </dgm:pt>
    <dgm:pt modelId="{BB31BF57-4C18-4B2B-AF9C-1097214BA516}" type="parTrans" cxnId="{882E3FE2-A1F5-4D37-9654-0CF2B9A3A448}">
      <dgm:prSet/>
      <dgm:spPr/>
      <dgm:t>
        <a:bodyPr/>
        <a:lstStyle/>
        <a:p>
          <a:endParaRPr lang="ru-RU"/>
        </a:p>
      </dgm:t>
    </dgm:pt>
    <dgm:pt modelId="{000FE09F-5DE6-436A-9729-D28F65737092}" type="sibTrans" cxnId="{882E3FE2-A1F5-4D37-9654-0CF2B9A3A448}">
      <dgm:prSet/>
      <dgm:spPr/>
      <dgm:t>
        <a:bodyPr/>
        <a:lstStyle/>
        <a:p>
          <a:endParaRPr lang="ru-RU"/>
        </a:p>
      </dgm:t>
    </dgm:pt>
    <dgm:pt modelId="{6707905A-6101-4734-AD4F-D7FB06E36DE0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Адаптивные информационные и коммуникационные технологии</a:t>
          </a:r>
          <a:endParaRPr lang="ru-RU" sz="1600" dirty="0">
            <a:solidFill>
              <a:schemeClr val="tx1"/>
            </a:solidFill>
          </a:endParaRPr>
        </a:p>
      </dgm:t>
    </dgm:pt>
    <dgm:pt modelId="{26FA200C-3923-4BCF-8C11-173092EA0ADA}" type="parTrans" cxnId="{2F6DC1DD-6826-4A1E-B6A9-885E24BC3CEF}">
      <dgm:prSet/>
      <dgm:spPr/>
      <dgm:t>
        <a:bodyPr/>
        <a:lstStyle/>
        <a:p>
          <a:endParaRPr lang="ru-RU"/>
        </a:p>
      </dgm:t>
    </dgm:pt>
    <dgm:pt modelId="{10A5A306-2DD2-46A1-B154-43215CBD3202}" type="sibTrans" cxnId="{2F6DC1DD-6826-4A1E-B6A9-885E24BC3CEF}">
      <dgm:prSet/>
      <dgm:spPr/>
      <dgm:t>
        <a:bodyPr/>
        <a:lstStyle/>
        <a:p>
          <a:endParaRPr lang="ru-RU"/>
        </a:p>
      </dgm:t>
    </dgm:pt>
    <dgm:pt modelId="{33FB96F5-7EFC-472F-A50D-9E3AAD9A85AB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Психология личности и профессиональное самоопределение</a:t>
          </a:r>
          <a:endParaRPr lang="ru-RU" sz="1600" dirty="0">
            <a:solidFill>
              <a:schemeClr val="tx1"/>
            </a:solidFill>
          </a:endParaRPr>
        </a:p>
      </dgm:t>
    </dgm:pt>
    <dgm:pt modelId="{37A626FF-CC56-4AD7-AC61-4EC98A661E87}" type="parTrans" cxnId="{DA545A70-E8D4-4AAB-8F6E-60BB6A89B959}">
      <dgm:prSet/>
      <dgm:spPr/>
      <dgm:t>
        <a:bodyPr/>
        <a:lstStyle/>
        <a:p>
          <a:endParaRPr lang="ru-RU"/>
        </a:p>
      </dgm:t>
    </dgm:pt>
    <dgm:pt modelId="{B97F65A4-D7D8-4BC2-8CD8-5AB691D5F9B1}" type="sibTrans" cxnId="{DA545A70-E8D4-4AAB-8F6E-60BB6A89B959}">
      <dgm:prSet/>
      <dgm:spPr/>
      <dgm:t>
        <a:bodyPr/>
        <a:lstStyle/>
        <a:p>
          <a:endParaRPr lang="ru-RU"/>
        </a:p>
      </dgm:t>
    </dgm:pt>
    <dgm:pt modelId="{6A4FABDB-7A93-49E8-ADAC-6C979D9C0E75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Социальная адаптация и основы социально-правовых знаний </a:t>
          </a:r>
          <a:endParaRPr lang="ru-RU" sz="1600" dirty="0">
            <a:solidFill>
              <a:schemeClr val="tx1"/>
            </a:solidFill>
          </a:endParaRPr>
        </a:p>
      </dgm:t>
    </dgm:pt>
    <dgm:pt modelId="{8B376F0A-70C6-4CD7-B5C9-382AB85AA940}" type="parTrans" cxnId="{BFB7D685-C224-4FD6-9886-3EBCAFE39955}">
      <dgm:prSet/>
      <dgm:spPr/>
      <dgm:t>
        <a:bodyPr/>
        <a:lstStyle/>
        <a:p>
          <a:endParaRPr lang="ru-RU"/>
        </a:p>
      </dgm:t>
    </dgm:pt>
    <dgm:pt modelId="{BF1014CF-D7D7-4395-8995-6BF301884EF8}" type="sibTrans" cxnId="{BFB7D685-C224-4FD6-9886-3EBCAFE39955}">
      <dgm:prSet/>
      <dgm:spPr/>
      <dgm:t>
        <a:bodyPr/>
        <a:lstStyle/>
        <a:p>
          <a:endParaRPr lang="ru-RU"/>
        </a:p>
      </dgm:t>
    </dgm:pt>
    <dgm:pt modelId="{86C77A4E-95E1-4787-81A8-8C6FA3576AE7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Коммуникативный практикум</a:t>
          </a:r>
        </a:p>
      </dgm:t>
    </dgm:pt>
    <dgm:pt modelId="{7CD66EE9-2C65-4A5D-BE73-1D39ED765FB4}" type="parTrans" cxnId="{F2BFFEAB-0772-4F0A-A481-B384C9F877D5}">
      <dgm:prSet/>
      <dgm:spPr/>
      <dgm:t>
        <a:bodyPr/>
        <a:lstStyle/>
        <a:p>
          <a:endParaRPr lang="ru-RU"/>
        </a:p>
      </dgm:t>
    </dgm:pt>
    <dgm:pt modelId="{FD5A2754-12A5-47E8-ABFD-B33E8E8FEB55}" type="sibTrans" cxnId="{F2BFFEAB-0772-4F0A-A481-B384C9F877D5}">
      <dgm:prSet/>
      <dgm:spPr/>
      <dgm:t>
        <a:bodyPr/>
        <a:lstStyle/>
        <a:p>
          <a:endParaRPr lang="ru-RU"/>
        </a:p>
      </dgm:t>
    </dgm:pt>
    <dgm:pt modelId="{027BB83B-0F96-44DB-9132-10033F0F2C09}" type="pres">
      <dgm:prSet presAssocID="{31A4D5F8-4D41-4668-8604-031AFD7FB2E8}" presName="linear" presStyleCnt="0">
        <dgm:presLayoutVars>
          <dgm:dir/>
          <dgm:animLvl val="lvl"/>
          <dgm:resizeHandles val="exact"/>
        </dgm:presLayoutVars>
      </dgm:prSet>
      <dgm:spPr/>
    </dgm:pt>
    <dgm:pt modelId="{90E79A60-691E-4A63-A7B6-EA5486D57C8F}" type="pres">
      <dgm:prSet presAssocID="{0A7B467F-E109-44ED-8E88-748169D673A9}" presName="parentLin" presStyleCnt="0"/>
      <dgm:spPr/>
    </dgm:pt>
    <dgm:pt modelId="{CE3E4F99-ED67-42F7-B4FD-8E8924A21E42}" type="pres">
      <dgm:prSet presAssocID="{0A7B467F-E109-44ED-8E88-748169D673A9}" presName="parentLeftMargin" presStyleLbl="node1" presStyleIdx="0" presStyleCnt="5"/>
      <dgm:spPr/>
    </dgm:pt>
    <dgm:pt modelId="{B3998B32-4D5A-4686-9672-7C0476BF7197}" type="pres">
      <dgm:prSet presAssocID="{0A7B467F-E109-44ED-8E88-748169D673A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6C04A-7693-47F1-9D0A-BD4B078ECE51}" type="pres">
      <dgm:prSet presAssocID="{0A7B467F-E109-44ED-8E88-748169D673A9}" presName="negativeSpace" presStyleCnt="0"/>
      <dgm:spPr/>
    </dgm:pt>
    <dgm:pt modelId="{1B3AE6AE-AB93-4B0D-8D77-FD77FDA044C2}" type="pres">
      <dgm:prSet presAssocID="{0A7B467F-E109-44ED-8E88-748169D673A9}" presName="childText" presStyleLbl="conFgAcc1" presStyleIdx="0" presStyleCnt="5">
        <dgm:presLayoutVars>
          <dgm:bulletEnabled val="1"/>
        </dgm:presLayoutVars>
      </dgm:prSet>
      <dgm:spPr/>
    </dgm:pt>
    <dgm:pt modelId="{866955EB-11CA-4DF5-9A7B-A139027CB981}" type="pres">
      <dgm:prSet presAssocID="{000FE09F-5DE6-436A-9729-D28F65737092}" presName="spaceBetweenRectangles" presStyleCnt="0"/>
      <dgm:spPr/>
    </dgm:pt>
    <dgm:pt modelId="{9818F896-D8DD-46DE-A0F7-E6F9D8E2A432}" type="pres">
      <dgm:prSet presAssocID="{6707905A-6101-4734-AD4F-D7FB06E36DE0}" presName="parentLin" presStyleCnt="0"/>
      <dgm:spPr/>
    </dgm:pt>
    <dgm:pt modelId="{0B79E8B5-35FF-4C52-9D73-D4F3BCE129A5}" type="pres">
      <dgm:prSet presAssocID="{6707905A-6101-4734-AD4F-D7FB06E36DE0}" presName="parentLeftMargin" presStyleLbl="node1" presStyleIdx="0" presStyleCnt="5"/>
      <dgm:spPr/>
    </dgm:pt>
    <dgm:pt modelId="{D42C78AA-1AD3-4054-82F9-E100B3D0267B}" type="pres">
      <dgm:prSet presAssocID="{6707905A-6101-4734-AD4F-D7FB06E36DE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1B7F5-651B-4863-868F-BC72738372DF}" type="pres">
      <dgm:prSet presAssocID="{6707905A-6101-4734-AD4F-D7FB06E36DE0}" presName="negativeSpace" presStyleCnt="0"/>
      <dgm:spPr/>
    </dgm:pt>
    <dgm:pt modelId="{518BA088-5958-42B7-AE13-9CACF1FEC026}" type="pres">
      <dgm:prSet presAssocID="{6707905A-6101-4734-AD4F-D7FB06E36DE0}" presName="childText" presStyleLbl="conFgAcc1" presStyleIdx="1" presStyleCnt="5">
        <dgm:presLayoutVars>
          <dgm:bulletEnabled val="1"/>
        </dgm:presLayoutVars>
      </dgm:prSet>
      <dgm:spPr/>
    </dgm:pt>
    <dgm:pt modelId="{AFE00F6A-4104-4CBB-A75B-46EACA0E1AC0}" type="pres">
      <dgm:prSet presAssocID="{10A5A306-2DD2-46A1-B154-43215CBD3202}" presName="spaceBetweenRectangles" presStyleCnt="0"/>
      <dgm:spPr/>
    </dgm:pt>
    <dgm:pt modelId="{A93C4835-7DDC-430F-8371-C4FD8026E911}" type="pres">
      <dgm:prSet presAssocID="{33FB96F5-7EFC-472F-A50D-9E3AAD9A85AB}" presName="parentLin" presStyleCnt="0"/>
      <dgm:spPr/>
    </dgm:pt>
    <dgm:pt modelId="{50F94F82-1970-43C9-91F1-4F4F26CE741F}" type="pres">
      <dgm:prSet presAssocID="{33FB96F5-7EFC-472F-A50D-9E3AAD9A85AB}" presName="parentLeftMargin" presStyleLbl="node1" presStyleIdx="1" presStyleCnt="5"/>
      <dgm:spPr/>
    </dgm:pt>
    <dgm:pt modelId="{DC7FFF3F-6E55-418F-98FD-BBD6C15A15E2}" type="pres">
      <dgm:prSet presAssocID="{33FB96F5-7EFC-472F-A50D-9E3AAD9A85A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2D1FA-D345-4AAB-A7DD-C983ABA526C1}" type="pres">
      <dgm:prSet presAssocID="{33FB96F5-7EFC-472F-A50D-9E3AAD9A85AB}" presName="negativeSpace" presStyleCnt="0"/>
      <dgm:spPr/>
    </dgm:pt>
    <dgm:pt modelId="{3AB957BF-9CD0-4959-98BF-628ABFF015AB}" type="pres">
      <dgm:prSet presAssocID="{33FB96F5-7EFC-472F-A50D-9E3AAD9A85AB}" presName="childText" presStyleLbl="conFgAcc1" presStyleIdx="2" presStyleCnt="5">
        <dgm:presLayoutVars>
          <dgm:bulletEnabled val="1"/>
        </dgm:presLayoutVars>
      </dgm:prSet>
      <dgm:spPr/>
    </dgm:pt>
    <dgm:pt modelId="{C2E02C82-B511-431D-9963-F4C3541D22F3}" type="pres">
      <dgm:prSet presAssocID="{B97F65A4-D7D8-4BC2-8CD8-5AB691D5F9B1}" presName="spaceBetweenRectangles" presStyleCnt="0"/>
      <dgm:spPr/>
    </dgm:pt>
    <dgm:pt modelId="{45726338-341B-4E5A-88BB-15CA97D0F16B}" type="pres">
      <dgm:prSet presAssocID="{6A4FABDB-7A93-49E8-ADAC-6C979D9C0E75}" presName="parentLin" presStyleCnt="0"/>
      <dgm:spPr/>
    </dgm:pt>
    <dgm:pt modelId="{89BAB2FD-E5C2-45E0-A7B7-D04820906D12}" type="pres">
      <dgm:prSet presAssocID="{6A4FABDB-7A93-49E8-ADAC-6C979D9C0E75}" presName="parentLeftMargin" presStyleLbl="node1" presStyleIdx="2" presStyleCnt="5"/>
      <dgm:spPr/>
    </dgm:pt>
    <dgm:pt modelId="{0E233DCA-C8C2-4461-993D-4BF9721E314F}" type="pres">
      <dgm:prSet presAssocID="{6A4FABDB-7A93-49E8-ADAC-6C979D9C0E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60449-3097-4BF1-99E0-A1D007E81833}" type="pres">
      <dgm:prSet presAssocID="{6A4FABDB-7A93-49E8-ADAC-6C979D9C0E75}" presName="negativeSpace" presStyleCnt="0"/>
      <dgm:spPr/>
    </dgm:pt>
    <dgm:pt modelId="{E8B8F594-1E1E-4847-93A4-687DD53ECB83}" type="pres">
      <dgm:prSet presAssocID="{6A4FABDB-7A93-49E8-ADAC-6C979D9C0E75}" presName="childText" presStyleLbl="conFgAcc1" presStyleIdx="3" presStyleCnt="5">
        <dgm:presLayoutVars>
          <dgm:bulletEnabled val="1"/>
        </dgm:presLayoutVars>
      </dgm:prSet>
      <dgm:spPr/>
    </dgm:pt>
    <dgm:pt modelId="{AEC3878F-194C-4626-B30A-47B572E47670}" type="pres">
      <dgm:prSet presAssocID="{BF1014CF-D7D7-4395-8995-6BF301884EF8}" presName="spaceBetweenRectangles" presStyleCnt="0"/>
      <dgm:spPr/>
    </dgm:pt>
    <dgm:pt modelId="{6C5CB422-F43D-49DA-9071-7ECD426F5EA7}" type="pres">
      <dgm:prSet presAssocID="{86C77A4E-95E1-4787-81A8-8C6FA3576AE7}" presName="parentLin" presStyleCnt="0"/>
      <dgm:spPr/>
    </dgm:pt>
    <dgm:pt modelId="{C0412ECB-ED8F-4DA4-B685-617263D81258}" type="pres">
      <dgm:prSet presAssocID="{86C77A4E-95E1-4787-81A8-8C6FA3576AE7}" presName="parentLeftMargin" presStyleLbl="node1" presStyleIdx="3" presStyleCnt="5"/>
      <dgm:spPr/>
    </dgm:pt>
    <dgm:pt modelId="{9C757438-DFCA-4A14-9F8C-40BBFA9DE9FE}" type="pres">
      <dgm:prSet presAssocID="{86C77A4E-95E1-4787-81A8-8C6FA3576AE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7233FBC-22F9-4026-AE9B-EF98E8B8B77F}" type="pres">
      <dgm:prSet presAssocID="{86C77A4E-95E1-4787-81A8-8C6FA3576AE7}" presName="negativeSpace" presStyleCnt="0"/>
      <dgm:spPr/>
    </dgm:pt>
    <dgm:pt modelId="{79243744-1785-4F94-BB03-1C00E1294DBA}" type="pres">
      <dgm:prSet presAssocID="{86C77A4E-95E1-4787-81A8-8C6FA3576A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A5702D2-34D9-4ACB-A98E-99BFAA04BDB5}" type="presOf" srcId="{6707905A-6101-4734-AD4F-D7FB06E36DE0}" destId="{D42C78AA-1AD3-4054-82F9-E100B3D0267B}" srcOrd="1" destOrd="0" presId="urn:microsoft.com/office/officeart/2005/8/layout/list1"/>
    <dgm:cxn modelId="{F2BFFEAB-0772-4F0A-A481-B384C9F877D5}" srcId="{31A4D5F8-4D41-4668-8604-031AFD7FB2E8}" destId="{86C77A4E-95E1-4787-81A8-8C6FA3576AE7}" srcOrd="4" destOrd="0" parTransId="{7CD66EE9-2C65-4A5D-BE73-1D39ED765FB4}" sibTransId="{FD5A2754-12A5-47E8-ABFD-B33E8E8FEB55}"/>
    <dgm:cxn modelId="{2F6DC1DD-6826-4A1E-B6A9-885E24BC3CEF}" srcId="{31A4D5F8-4D41-4668-8604-031AFD7FB2E8}" destId="{6707905A-6101-4734-AD4F-D7FB06E36DE0}" srcOrd="1" destOrd="0" parTransId="{26FA200C-3923-4BCF-8C11-173092EA0ADA}" sibTransId="{10A5A306-2DD2-46A1-B154-43215CBD3202}"/>
    <dgm:cxn modelId="{2B7802B8-C75C-41F9-B276-FC780B39AB12}" type="presOf" srcId="{6A4FABDB-7A93-49E8-ADAC-6C979D9C0E75}" destId="{89BAB2FD-E5C2-45E0-A7B7-D04820906D12}" srcOrd="0" destOrd="0" presId="urn:microsoft.com/office/officeart/2005/8/layout/list1"/>
    <dgm:cxn modelId="{0788F819-D755-4BDA-9290-9BD9CAB942AC}" type="presOf" srcId="{6707905A-6101-4734-AD4F-D7FB06E36DE0}" destId="{0B79E8B5-35FF-4C52-9D73-D4F3BCE129A5}" srcOrd="0" destOrd="0" presId="urn:microsoft.com/office/officeart/2005/8/layout/list1"/>
    <dgm:cxn modelId="{BFB7D685-C224-4FD6-9886-3EBCAFE39955}" srcId="{31A4D5F8-4D41-4668-8604-031AFD7FB2E8}" destId="{6A4FABDB-7A93-49E8-ADAC-6C979D9C0E75}" srcOrd="3" destOrd="0" parTransId="{8B376F0A-70C6-4CD7-B5C9-382AB85AA940}" sibTransId="{BF1014CF-D7D7-4395-8995-6BF301884EF8}"/>
    <dgm:cxn modelId="{27E9D382-1713-416B-A73D-7910CC38D2F7}" type="presOf" srcId="{33FB96F5-7EFC-472F-A50D-9E3AAD9A85AB}" destId="{DC7FFF3F-6E55-418F-98FD-BBD6C15A15E2}" srcOrd="1" destOrd="0" presId="urn:microsoft.com/office/officeart/2005/8/layout/list1"/>
    <dgm:cxn modelId="{574B4E3E-D312-4C67-AF25-6CFCD186A8E6}" type="presOf" srcId="{86C77A4E-95E1-4787-81A8-8C6FA3576AE7}" destId="{9C757438-DFCA-4A14-9F8C-40BBFA9DE9FE}" srcOrd="1" destOrd="0" presId="urn:microsoft.com/office/officeart/2005/8/layout/list1"/>
    <dgm:cxn modelId="{882E3FE2-A1F5-4D37-9654-0CF2B9A3A448}" srcId="{31A4D5F8-4D41-4668-8604-031AFD7FB2E8}" destId="{0A7B467F-E109-44ED-8E88-748169D673A9}" srcOrd="0" destOrd="0" parTransId="{BB31BF57-4C18-4B2B-AF9C-1097214BA516}" sibTransId="{000FE09F-5DE6-436A-9729-D28F65737092}"/>
    <dgm:cxn modelId="{49BF0A75-E5E4-4AC8-A495-CF434C65646D}" type="presOf" srcId="{86C77A4E-95E1-4787-81A8-8C6FA3576AE7}" destId="{C0412ECB-ED8F-4DA4-B685-617263D81258}" srcOrd="0" destOrd="0" presId="urn:microsoft.com/office/officeart/2005/8/layout/list1"/>
    <dgm:cxn modelId="{90E35D02-DEEE-44C0-A1A6-EF3BD0116017}" type="presOf" srcId="{0A7B467F-E109-44ED-8E88-748169D673A9}" destId="{B3998B32-4D5A-4686-9672-7C0476BF7197}" srcOrd="1" destOrd="0" presId="urn:microsoft.com/office/officeart/2005/8/layout/list1"/>
    <dgm:cxn modelId="{60D8D16D-39CE-49A2-AAF7-D89FC56C6EA1}" type="presOf" srcId="{31A4D5F8-4D41-4668-8604-031AFD7FB2E8}" destId="{027BB83B-0F96-44DB-9132-10033F0F2C09}" srcOrd="0" destOrd="0" presId="urn:microsoft.com/office/officeart/2005/8/layout/list1"/>
    <dgm:cxn modelId="{DA545A70-E8D4-4AAB-8F6E-60BB6A89B959}" srcId="{31A4D5F8-4D41-4668-8604-031AFD7FB2E8}" destId="{33FB96F5-7EFC-472F-A50D-9E3AAD9A85AB}" srcOrd="2" destOrd="0" parTransId="{37A626FF-CC56-4AD7-AC61-4EC98A661E87}" sibTransId="{B97F65A4-D7D8-4BC2-8CD8-5AB691D5F9B1}"/>
    <dgm:cxn modelId="{6AAEE50A-6B66-4DDC-88DB-8CB8A501A138}" type="presOf" srcId="{6A4FABDB-7A93-49E8-ADAC-6C979D9C0E75}" destId="{0E233DCA-C8C2-4461-993D-4BF9721E314F}" srcOrd="1" destOrd="0" presId="urn:microsoft.com/office/officeart/2005/8/layout/list1"/>
    <dgm:cxn modelId="{C3EF0FA4-284B-4331-B725-406BC5BA8E51}" type="presOf" srcId="{33FB96F5-7EFC-472F-A50D-9E3AAD9A85AB}" destId="{50F94F82-1970-43C9-91F1-4F4F26CE741F}" srcOrd="0" destOrd="0" presId="urn:microsoft.com/office/officeart/2005/8/layout/list1"/>
    <dgm:cxn modelId="{4EEBCEB1-E943-42C2-AF6D-806ED4EB981E}" type="presOf" srcId="{0A7B467F-E109-44ED-8E88-748169D673A9}" destId="{CE3E4F99-ED67-42F7-B4FD-8E8924A21E42}" srcOrd="0" destOrd="0" presId="urn:microsoft.com/office/officeart/2005/8/layout/list1"/>
    <dgm:cxn modelId="{1C952724-79A4-47FD-8DE0-B73C69BCF8FB}" type="presParOf" srcId="{027BB83B-0F96-44DB-9132-10033F0F2C09}" destId="{90E79A60-691E-4A63-A7B6-EA5486D57C8F}" srcOrd="0" destOrd="0" presId="urn:microsoft.com/office/officeart/2005/8/layout/list1"/>
    <dgm:cxn modelId="{3AEF7AE7-6ADE-4ED8-BCEC-7CB487904679}" type="presParOf" srcId="{90E79A60-691E-4A63-A7B6-EA5486D57C8F}" destId="{CE3E4F99-ED67-42F7-B4FD-8E8924A21E42}" srcOrd="0" destOrd="0" presId="urn:microsoft.com/office/officeart/2005/8/layout/list1"/>
    <dgm:cxn modelId="{95D8C3B4-CB07-46AA-A22E-DE1EE0910421}" type="presParOf" srcId="{90E79A60-691E-4A63-A7B6-EA5486D57C8F}" destId="{B3998B32-4D5A-4686-9672-7C0476BF7197}" srcOrd="1" destOrd="0" presId="urn:microsoft.com/office/officeart/2005/8/layout/list1"/>
    <dgm:cxn modelId="{554F5870-007F-4DDD-8E77-E994E0856519}" type="presParOf" srcId="{027BB83B-0F96-44DB-9132-10033F0F2C09}" destId="{F6F6C04A-7693-47F1-9D0A-BD4B078ECE51}" srcOrd="1" destOrd="0" presId="urn:microsoft.com/office/officeart/2005/8/layout/list1"/>
    <dgm:cxn modelId="{F5C4D9C9-1CAE-4D94-8ECB-FFA7C1E837E4}" type="presParOf" srcId="{027BB83B-0F96-44DB-9132-10033F0F2C09}" destId="{1B3AE6AE-AB93-4B0D-8D77-FD77FDA044C2}" srcOrd="2" destOrd="0" presId="urn:microsoft.com/office/officeart/2005/8/layout/list1"/>
    <dgm:cxn modelId="{E6C4C89C-A6E8-4BD5-8E19-F6D86FDF7417}" type="presParOf" srcId="{027BB83B-0F96-44DB-9132-10033F0F2C09}" destId="{866955EB-11CA-4DF5-9A7B-A139027CB981}" srcOrd="3" destOrd="0" presId="urn:microsoft.com/office/officeart/2005/8/layout/list1"/>
    <dgm:cxn modelId="{3C8F2966-3BCC-4310-A7CD-6D6D04DFCBEA}" type="presParOf" srcId="{027BB83B-0F96-44DB-9132-10033F0F2C09}" destId="{9818F896-D8DD-46DE-A0F7-E6F9D8E2A432}" srcOrd="4" destOrd="0" presId="urn:microsoft.com/office/officeart/2005/8/layout/list1"/>
    <dgm:cxn modelId="{A134EF9F-FC16-4BA3-9897-230485D17FBE}" type="presParOf" srcId="{9818F896-D8DD-46DE-A0F7-E6F9D8E2A432}" destId="{0B79E8B5-35FF-4C52-9D73-D4F3BCE129A5}" srcOrd="0" destOrd="0" presId="urn:microsoft.com/office/officeart/2005/8/layout/list1"/>
    <dgm:cxn modelId="{6BB1E700-8C28-47A5-A44A-4D0ED51AB8BF}" type="presParOf" srcId="{9818F896-D8DD-46DE-A0F7-E6F9D8E2A432}" destId="{D42C78AA-1AD3-4054-82F9-E100B3D0267B}" srcOrd="1" destOrd="0" presId="urn:microsoft.com/office/officeart/2005/8/layout/list1"/>
    <dgm:cxn modelId="{ACEB824F-E247-44F7-B3C9-AFE26436B0D9}" type="presParOf" srcId="{027BB83B-0F96-44DB-9132-10033F0F2C09}" destId="{1D11B7F5-651B-4863-868F-BC72738372DF}" srcOrd="5" destOrd="0" presId="urn:microsoft.com/office/officeart/2005/8/layout/list1"/>
    <dgm:cxn modelId="{36F189AE-74E3-4EB2-AA9C-FDBF3F8C38F8}" type="presParOf" srcId="{027BB83B-0F96-44DB-9132-10033F0F2C09}" destId="{518BA088-5958-42B7-AE13-9CACF1FEC026}" srcOrd="6" destOrd="0" presId="urn:microsoft.com/office/officeart/2005/8/layout/list1"/>
    <dgm:cxn modelId="{7841429B-0A20-4823-B20F-6B1AE7799589}" type="presParOf" srcId="{027BB83B-0F96-44DB-9132-10033F0F2C09}" destId="{AFE00F6A-4104-4CBB-A75B-46EACA0E1AC0}" srcOrd="7" destOrd="0" presId="urn:microsoft.com/office/officeart/2005/8/layout/list1"/>
    <dgm:cxn modelId="{87EB993E-814E-44CF-B14A-0F2372CD4C65}" type="presParOf" srcId="{027BB83B-0F96-44DB-9132-10033F0F2C09}" destId="{A93C4835-7DDC-430F-8371-C4FD8026E911}" srcOrd="8" destOrd="0" presId="urn:microsoft.com/office/officeart/2005/8/layout/list1"/>
    <dgm:cxn modelId="{5A312742-5B21-47AD-8ECB-CC7D5A2E3AEA}" type="presParOf" srcId="{A93C4835-7DDC-430F-8371-C4FD8026E911}" destId="{50F94F82-1970-43C9-91F1-4F4F26CE741F}" srcOrd="0" destOrd="0" presId="urn:microsoft.com/office/officeart/2005/8/layout/list1"/>
    <dgm:cxn modelId="{9C28DC19-0E55-4AD2-AD16-0300955201D8}" type="presParOf" srcId="{A93C4835-7DDC-430F-8371-C4FD8026E911}" destId="{DC7FFF3F-6E55-418F-98FD-BBD6C15A15E2}" srcOrd="1" destOrd="0" presId="urn:microsoft.com/office/officeart/2005/8/layout/list1"/>
    <dgm:cxn modelId="{024258AC-3264-47DD-94B3-7245E586CD84}" type="presParOf" srcId="{027BB83B-0F96-44DB-9132-10033F0F2C09}" destId="{5CB2D1FA-D345-4AAB-A7DD-C983ABA526C1}" srcOrd="9" destOrd="0" presId="urn:microsoft.com/office/officeart/2005/8/layout/list1"/>
    <dgm:cxn modelId="{35B91D45-B288-45EB-B932-13D881ECDEE7}" type="presParOf" srcId="{027BB83B-0F96-44DB-9132-10033F0F2C09}" destId="{3AB957BF-9CD0-4959-98BF-628ABFF015AB}" srcOrd="10" destOrd="0" presId="urn:microsoft.com/office/officeart/2005/8/layout/list1"/>
    <dgm:cxn modelId="{6FC6A38A-CBA6-4C13-8760-0A764D01FEC6}" type="presParOf" srcId="{027BB83B-0F96-44DB-9132-10033F0F2C09}" destId="{C2E02C82-B511-431D-9963-F4C3541D22F3}" srcOrd="11" destOrd="0" presId="urn:microsoft.com/office/officeart/2005/8/layout/list1"/>
    <dgm:cxn modelId="{D6740D03-B5EC-4BAE-B0EC-D0F3B87E1AC4}" type="presParOf" srcId="{027BB83B-0F96-44DB-9132-10033F0F2C09}" destId="{45726338-341B-4E5A-88BB-15CA97D0F16B}" srcOrd="12" destOrd="0" presId="urn:microsoft.com/office/officeart/2005/8/layout/list1"/>
    <dgm:cxn modelId="{F5DF2623-C73B-4B49-A133-8D79CFADF590}" type="presParOf" srcId="{45726338-341B-4E5A-88BB-15CA97D0F16B}" destId="{89BAB2FD-E5C2-45E0-A7B7-D04820906D12}" srcOrd="0" destOrd="0" presId="urn:microsoft.com/office/officeart/2005/8/layout/list1"/>
    <dgm:cxn modelId="{294D9A07-602B-4803-BB81-6A7DB125E251}" type="presParOf" srcId="{45726338-341B-4E5A-88BB-15CA97D0F16B}" destId="{0E233DCA-C8C2-4461-993D-4BF9721E314F}" srcOrd="1" destOrd="0" presId="urn:microsoft.com/office/officeart/2005/8/layout/list1"/>
    <dgm:cxn modelId="{71E4E715-68A2-4433-8221-E4690E2DBFFA}" type="presParOf" srcId="{027BB83B-0F96-44DB-9132-10033F0F2C09}" destId="{FD960449-3097-4BF1-99E0-A1D007E81833}" srcOrd="13" destOrd="0" presId="urn:microsoft.com/office/officeart/2005/8/layout/list1"/>
    <dgm:cxn modelId="{1C3E730C-9EB3-48D8-9942-DE10ABA1B13E}" type="presParOf" srcId="{027BB83B-0F96-44DB-9132-10033F0F2C09}" destId="{E8B8F594-1E1E-4847-93A4-687DD53ECB83}" srcOrd="14" destOrd="0" presId="urn:microsoft.com/office/officeart/2005/8/layout/list1"/>
    <dgm:cxn modelId="{1290110A-DF98-40AE-91E9-D59AFE66B568}" type="presParOf" srcId="{027BB83B-0F96-44DB-9132-10033F0F2C09}" destId="{AEC3878F-194C-4626-B30A-47B572E47670}" srcOrd="15" destOrd="0" presId="urn:microsoft.com/office/officeart/2005/8/layout/list1"/>
    <dgm:cxn modelId="{C018BB61-6D84-4AB1-8218-15A04AC0B4AA}" type="presParOf" srcId="{027BB83B-0F96-44DB-9132-10033F0F2C09}" destId="{6C5CB422-F43D-49DA-9071-7ECD426F5EA7}" srcOrd="16" destOrd="0" presId="urn:microsoft.com/office/officeart/2005/8/layout/list1"/>
    <dgm:cxn modelId="{C9C48AE0-0FB9-4F2D-B113-5F63DFD3AA64}" type="presParOf" srcId="{6C5CB422-F43D-49DA-9071-7ECD426F5EA7}" destId="{C0412ECB-ED8F-4DA4-B685-617263D81258}" srcOrd="0" destOrd="0" presId="urn:microsoft.com/office/officeart/2005/8/layout/list1"/>
    <dgm:cxn modelId="{F7DA14E2-3162-45A9-A561-83EF8206BC3F}" type="presParOf" srcId="{6C5CB422-F43D-49DA-9071-7ECD426F5EA7}" destId="{9C757438-DFCA-4A14-9F8C-40BBFA9DE9FE}" srcOrd="1" destOrd="0" presId="urn:microsoft.com/office/officeart/2005/8/layout/list1"/>
    <dgm:cxn modelId="{EF78BC0C-1068-4B64-9FA1-132213617F6E}" type="presParOf" srcId="{027BB83B-0F96-44DB-9132-10033F0F2C09}" destId="{27233FBC-22F9-4026-AE9B-EF98E8B8B77F}" srcOrd="17" destOrd="0" presId="urn:microsoft.com/office/officeart/2005/8/layout/list1"/>
    <dgm:cxn modelId="{9D7C1EE9-5503-48C8-989D-06F9547A5E8D}" type="presParOf" srcId="{027BB83B-0F96-44DB-9132-10033F0F2C09}" destId="{79243744-1785-4F94-BB03-1C00E1294DB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AE6AE-AB93-4B0D-8D77-FD77FDA044C2}">
      <dsp:nvSpPr>
        <dsp:cNvPr id="0" name=""/>
        <dsp:cNvSpPr/>
      </dsp:nvSpPr>
      <dsp:spPr>
        <a:xfrm>
          <a:off x="0" y="241015"/>
          <a:ext cx="847574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998B32-4D5A-4686-9672-7C0476BF7197}">
      <dsp:nvSpPr>
        <dsp:cNvPr id="0" name=""/>
        <dsp:cNvSpPr/>
      </dsp:nvSpPr>
      <dsp:spPr>
        <a:xfrm>
          <a:off x="423787" y="34375"/>
          <a:ext cx="5933023" cy="41328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54" tIns="0" rIns="224254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</a:rPr>
            <a:t>Основы интеллектуального труда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43962" y="54550"/>
        <a:ext cx="5892673" cy="372930"/>
      </dsp:txXfrm>
    </dsp:sp>
    <dsp:sp modelId="{518BA088-5958-42B7-AE13-9CACF1FEC026}">
      <dsp:nvSpPr>
        <dsp:cNvPr id="0" name=""/>
        <dsp:cNvSpPr/>
      </dsp:nvSpPr>
      <dsp:spPr>
        <a:xfrm>
          <a:off x="0" y="876055"/>
          <a:ext cx="847574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C78AA-1AD3-4054-82F9-E100B3D0267B}">
      <dsp:nvSpPr>
        <dsp:cNvPr id="0" name=""/>
        <dsp:cNvSpPr/>
      </dsp:nvSpPr>
      <dsp:spPr>
        <a:xfrm>
          <a:off x="423787" y="669415"/>
          <a:ext cx="5933023" cy="41328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54" tIns="0" rIns="224254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</a:rPr>
            <a:t>Адаптивные информационные и коммуникационные технологии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43962" y="689590"/>
        <a:ext cx="5892673" cy="372930"/>
      </dsp:txXfrm>
    </dsp:sp>
    <dsp:sp modelId="{3AB957BF-9CD0-4959-98BF-628ABFF015AB}">
      <dsp:nvSpPr>
        <dsp:cNvPr id="0" name=""/>
        <dsp:cNvSpPr/>
      </dsp:nvSpPr>
      <dsp:spPr>
        <a:xfrm>
          <a:off x="0" y="1511095"/>
          <a:ext cx="847574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FFF3F-6E55-418F-98FD-BBD6C15A15E2}">
      <dsp:nvSpPr>
        <dsp:cNvPr id="0" name=""/>
        <dsp:cNvSpPr/>
      </dsp:nvSpPr>
      <dsp:spPr>
        <a:xfrm>
          <a:off x="423787" y="1304456"/>
          <a:ext cx="5933023" cy="41328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54" tIns="0" rIns="224254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</a:rPr>
            <a:t>Психология личности и профессиональное самоопределение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43962" y="1324631"/>
        <a:ext cx="5892673" cy="372930"/>
      </dsp:txXfrm>
    </dsp:sp>
    <dsp:sp modelId="{E8B8F594-1E1E-4847-93A4-687DD53ECB83}">
      <dsp:nvSpPr>
        <dsp:cNvPr id="0" name=""/>
        <dsp:cNvSpPr/>
      </dsp:nvSpPr>
      <dsp:spPr>
        <a:xfrm>
          <a:off x="0" y="2146136"/>
          <a:ext cx="847574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33DCA-C8C2-4461-993D-4BF9721E314F}">
      <dsp:nvSpPr>
        <dsp:cNvPr id="0" name=""/>
        <dsp:cNvSpPr/>
      </dsp:nvSpPr>
      <dsp:spPr>
        <a:xfrm>
          <a:off x="423787" y="1939496"/>
          <a:ext cx="5933023" cy="41328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54" tIns="0" rIns="224254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</a:rPr>
            <a:t>Социальная адаптация и основы социально-правовых знаний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43962" y="1959671"/>
        <a:ext cx="5892673" cy="372930"/>
      </dsp:txXfrm>
    </dsp:sp>
    <dsp:sp modelId="{79243744-1785-4F94-BB03-1C00E1294DBA}">
      <dsp:nvSpPr>
        <dsp:cNvPr id="0" name=""/>
        <dsp:cNvSpPr/>
      </dsp:nvSpPr>
      <dsp:spPr>
        <a:xfrm>
          <a:off x="0" y="2781176"/>
          <a:ext cx="8475748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57438-DFCA-4A14-9F8C-40BBFA9DE9FE}">
      <dsp:nvSpPr>
        <dsp:cNvPr id="0" name=""/>
        <dsp:cNvSpPr/>
      </dsp:nvSpPr>
      <dsp:spPr>
        <a:xfrm>
          <a:off x="423787" y="2574536"/>
          <a:ext cx="5933023" cy="413280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254" tIns="0" rIns="22425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Коммуникативный практикум</a:t>
          </a:r>
        </a:p>
      </dsp:txBody>
      <dsp:txXfrm>
        <a:off x="443962" y="2594711"/>
        <a:ext cx="5892673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60BBE-2D73-435C-80F8-23BAF16AADF9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2A6C-7AFE-4681-9A38-F9F2D59E1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D-000000002.pdf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cgi/online.cgi?req=query&amp;div=LAW&amp;opt=1&amp;REFDOC=201339&amp;REFBASE=LAW&amp;REFFIELD=134&amp;REFSEGM=216&amp;REFPAGE=0&amp;REFTYPE=QP_MULTI_REF&amp;ts=997414827854332573&amp;REFDST=10103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hyperlink" Target="../cgi/online.cgi?req=query&amp;div=LAW&amp;opt=1&amp;REFDOC=201339&amp;REFBASE=LAW&amp;REFFIELD=134&amp;REFSEGM=3&amp;REFPAGE=0&amp;REFTYPE=QP_MULTI_REF&amp;ts=30648148278550323983&amp;REFDST=10104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916832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инклюзивного обучения по программам среднего профессионального и высшего образования в образовательной организации</a:t>
            </a:r>
          </a:p>
        </p:txBody>
      </p:sp>
      <p:sp>
        <p:nvSpPr>
          <p:cNvPr id="8" name="Овал 7"/>
          <p:cNvSpPr/>
          <p:nvPr/>
        </p:nvSpPr>
        <p:spPr>
          <a:xfrm>
            <a:off x="5715008" y="4929198"/>
            <a:ext cx="3143272" cy="114300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</a:rPr>
              <a:t>Е.В.Яковлева</a:t>
            </a:r>
            <a:r>
              <a:rPr lang="ru-RU" b="1" dirty="0" smtClean="0">
                <a:solidFill>
                  <a:srgbClr val="0070C0"/>
                </a:solidFill>
              </a:rPr>
              <a:t>- начальник Учебно-методического управления 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3608" y="1700808"/>
            <a:ext cx="255198" cy="2472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000" dirty="0">
                <a:latin typeface="Century Gothic" pitchFamily="34" charset="0"/>
              </a:rPr>
              <a:t> </a:t>
            </a: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5661248"/>
            <a:ext cx="1044116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61950" algn="l"/>
              </a:tabLs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7667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Организация образовательного процесса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2500306"/>
            <a:ext cx="3786214" cy="8572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Выбор методов обучения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786" y="1214422"/>
            <a:ext cx="3714776" cy="12144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Введение специализированных адаптационных дисциплин (модулей) в ОПОП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786" y="3429000"/>
            <a:ext cx="3786214" cy="164307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Обеспечение обучающихся печатными и электронными образовательными ресурсами в формах, адаптированных к ограничениям их здоровья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628" y="1214422"/>
            <a:ext cx="3500462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Выбор мест прохождения практик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43504" y="2500306"/>
            <a:ext cx="3429024" cy="12858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Проведение текущей и промежуточной аттестации с учетом особенностей нозологий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75994" y="3880492"/>
            <a:ext cx="3500462" cy="13573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Разработка индивидуальных учебных планов и индивидуальных графиков обучения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4942" y="5357826"/>
            <a:ext cx="3357586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Подготовка к трудоустройству и содействие трудоустройству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57224" y="5143512"/>
            <a:ext cx="3714776" cy="13573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Организация образовательного процесса с применением электронного обучения и дистанционных образовательных технологий 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936" y="4046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адаптированных образовательных программ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530" y="1700808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/>
              <a:t>Адаптированные образовательные программы среднего профессионального образования (портал методической поддержки </a:t>
            </a:r>
            <a:r>
              <a:rPr lang="en-US" b="1" i="1" dirty="0" err="1" smtClean="0"/>
              <a:t>spo</a:t>
            </a:r>
            <a:r>
              <a:rPr lang="ru-RU" b="1" i="1" dirty="0" smtClean="0"/>
              <a:t>.</a:t>
            </a:r>
            <a:r>
              <a:rPr lang="en-US" b="1" i="1" dirty="0" err="1" smtClean="0"/>
              <a:t>wil</a:t>
            </a:r>
            <a:r>
              <a:rPr lang="ru-RU" b="1" i="1" dirty="0" smtClean="0"/>
              <a:t>.</a:t>
            </a:r>
            <a:r>
              <a:rPr lang="en-US" b="1" i="1" dirty="0" err="1" smtClean="0"/>
              <a:t>ru</a:t>
            </a:r>
            <a:r>
              <a:rPr lang="en-US" b="1" i="1" dirty="0" smtClean="0"/>
              <a:t>)</a:t>
            </a:r>
            <a:r>
              <a:rPr lang="ru-RU" b="1" i="1" dirty="0" smtClean="0"/>
              <a:t>:</a:t>
            </a:r>
          </a:p>
          <a:p>
            <a:pPr algn="just"/>
            <a:r>
              <a:rPr lang="ru-RU" dirty="0" smtClean="0"/>
              <a:t>Методические </a:t>
            </a:r>
            <a:r>
              <a:rPr lang="ru-RU" dirty="0"/>
              <a:t>рекомендации по разработке и реализации адаптированных образовательных программ среднего профессионального образования</a:t>
            </a:r>
          </a:p>
          <a:p>
            <a:pPr algn="just"/>
            <a:r>
              <a:rPr lang="ru-RU" dirty="0"/>
              <a:t>утв. </a:t>
            </a:r>
            <a:r>
              <a:rPr lang="ru-RU" dirty="0" err="1"/>
              <a:t>Минобрнауки</a:t>
            </a:r>
            <a:r>
              <a:rPr lang="ru-RU" dirty="0"/>
              <a:t> России от 20.04.2015 № </a:t>
            </a:r>
            <a:r>
              <a:rPr lang="ru-RU" dirty="0" smtClean="0"/>
              <a:t>06-830вн</a:t>
            </a:r>
          </a:p>
          <a:p>
            <a:pPr algn="just"/>
            <a:endParaRPr lang="en-US" b="1" i="1" dirty="0" smtClean="0"/>
          </a:p>
          <a:p>
            <a:pPr algn="just"/>
            <a:r>
              <a:rPr lang="ru-RU" b="1" i="1" dirty="0" smtClean="0"/>
              <a:t>Адаптированные </a:t>
            </a:r>
            <a:r>
              <a:rPr lang="ru-RU" b="1" i="1" dirty="0"/>
              <a:t>образовательные программы </a:t>
            </a:r>
            <a:r>
              <a:rPr lang="ru-RU" b="1" i="1" dirty="0" smtClean="0"/>
              <a:t>высшего образования</a:t>
            </a:r>
            <a:r>
              <a:rPr lang="ru-RU" b="1" i="1" dirty="0"/>
              <a:t>:</a:t>
            </a:r>
          </a:p>
          <a:p>
            <a:pPr algn="just"/>
            <a:r>
              <a:rPr lang="ru-RU" sz="1600" dirty="0"/>
              <a:t>Методические рекомендации по организации образовательного процесса для обучения инвалидов и лиц с ограниченными возможностями здоровья в образовательных организациях высшего образования, в том числе оснащенности образовательного процесса, утвержденным заместителем  министра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А.А. Климовым 8.04.2014 г. № АК-44/05вн) </a:t>
            </a:r>
          </a:p>
          <a:p>
            <a:pPr algn="just"/>
            <a:endParaRPr lang="en-US" sz="1600" dirty="0" smtClean="0"/>
          </a:p>
          <a:p>
            <a:pPr algn="just"/>
            <a:r>
              <a:rPr lang="ru-RU" sz="1600" b="1" dirty="0" smtClean="0"/>
              <a:t>Предложения:  </a:t>
            </a:r>
            <a:r>
              <a:rPr lang="ru-RU" sz="1600" dirty="0" smtClean="0"/>
              <a:t>Департаменту образовательной деятельности подготовить порядок разработки и утверждения адаптированных образовательных программ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2" y="-171400"/>
            <a:ext cx="9144000" cy="6843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724" y="612741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dirty="0" smtClean="0"/>
              <a:t>Включение </a:t>
            </a:r>
            <a:r>
              <a:rPr lang="ru-RU" sz="1600" i="1" dirty="0"/>
              <a:t>в вариативную часть образовательной программы специализированных адаптационных дисциплин (модулей</a:t>
            </a:r>
            <a:r>
              <a:rPr lang="ru-RU" sz="1600" i="1" dirty="0" smtClean="0"/>
              <a:t>).</a:t>
            </a:r>
            <a:endParaRPr lang="en-US" sz="1600" i="1" dirty="0" smtClean="0"/>
          </a:p>
          <a:p>
            <a:pPr algn="just"/>
            <a:r>
              <a:rPr lang="ru-RU" sz="1600" dirty="0" smtClean="0"/>
              <a:t>Введение </a:t>
            </a:r>
            <a:r>
              <a:rPr lang="ru-RU" sz="1600" dirty="0"/>
              <a:t>специализированных адаптационных дисциплин (модулей) в основные образовательные программы предназначено для дополнительной индивидуализированной коррекции нарушений учебных и коммуникативных умений, профессиональной и социальной адаптации на этапе высшего образования.</a:t>
            </a:r>
          </a:p>
          <a:p>
            <a:pPr algn="just"/>
            <a:r>
              <a:rPr lang="ru-RU" sz="1600" dirty="0"/>
              <a:t>Образовательная организация должна обеспечить обучающимся инвалидам и лицам с ограниченными возможностями здоровья возможность освоения специализированных адаптационных дисциплин по выбору, включаемых в вариативную часть основной образовательной программы. </a:t>
            </a:r>
            <a:endParaRPr lang="en-US" sz="1600" dirty="0" smtClean="0"/>
          </a:p>
          <a:p>
            <a:pPr algn="just"/>
            <a:r>
              <a:rPr lang="ru-RU" sz="1600" dirty="0" smtClean="0"/>
              <a:t>Это </a:t>
            </a:r>
            <a:r>
              <a:rPr lang="ru-RU" sz="1600" dirty="0"/>
              <a:t>могут быть дисциплины социально-гуманитарного назначения, профессионализирующего профиля, а также для коррекции коммуникативных умений, в том числе путем освоения специальной информационно-компенсаторной техники приема-передачи учебной информации. Набор этих специфических дисциплин образовательная организация определяет самостоятельно, исходя из конкретной ситуации и индивидуальных потребностей обучающихся инвалидов и лиц с ограниченными возможностями здоровья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b="1" dirty="0"/>
              <a:t>Предложения</a:t>
            </a:r>
            <a:r>
              <a:rPr lang="ru-RU" sz="1600" b="1" dirty="0" smtClean="0"/>
              <a:t>: </a:t>
            </a:r>
            <a:r>
              <a:rPr lang="ru-RU" sz="1600" dirty="0" smtClean="0"/>
              <a:t>При анкетировании обучающихся указанные дисциплины предлагаются им для освоения.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09936" y="204609"/>
            <a:ext cx="8310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Разработка </a:t>
            </a:r>
            <a:r>
              <a:rPr lang="ru-RU" sz="2000" b="1" dirty="0">
                <a:solidFill>
                  <a:srgbClr val="0070C0"/>
                </a:solidFill>
              </a:rPr>
              <a:t>специализированных адаптационных дисциплин (модулей)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34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82" y="-171400"/>
            <a:ext cx="9144000" cy="6843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724" y="612741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hlinkClick r:id="rId3" action="ppaction://hlinkfile"/>
              </a:rPr>
              <a:t>Приказ ректора № </a:t>
            </a:r>
            <a:r>
              <a:rPr lang="ru-RU" sz="1600" b="1" dirty="0" smtClean="0">
                <a:hlinkClick r:id="rId3" action="ppaction://hlinkfile"/>
              </a:rPr>
              <a:t>1077/ 01-14 от 5.10.2016г. </a:t>
            </a:r>
            <a:endParaRPr lang="ru-RU" sz="1600" b="1" dirty="0" smtClean="0"/>
          </a:p>
          <a:p>
            <a:pPr algn="just"/>
            <a:r>
              <a:rPr lang="ru-RU" sz="1600" b="1" dirty="0" smtClean="0"/>
              <a:t>Перечень </a:t>
            </a:r>
            <a:r>
              <a:rPr lang="ru-RU" sz="1600" b="1" dirty="0" smtClean="0"/>
              <a:t> адаптационных дисциплин (модулей)</a:t>
            </a:r>
            <a:endParaRPr lang="ru-RU" sz="1600" b="1" dirty="0"/>
          </a:p>
          <a:p>
            <a:endParaRPr lang="ru-RU" sz="1600" dirty="0" smtClean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/>
          </a:p>
          <a:p>
            <a:pPr algn="just"/>
            <a:endParaRPr lang="ru-RU" sz="1600" b="1" dirty="0" smtClean="0"/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Предложения: </a:t>
            </a:r>
            <a:r>
              <a:rPr lang="ru-RU" sz="1600" dirty="0" smtClean="0"/>
              <a:t>1) Проанализировать проекты рабочих программ адаптационных дисциплин, высказать свои замечания. Программы планируются к утверждению на НМС в январе 2017г.</a:t>
            </a:r>
          </a:p>
          <a:p>
            <a:pPr algn="just"/>
            <a:r>
              <a:rPr lang="ru-RU" sz="1600" dirty="0" smtClean="0"/>
              <a:t>2) Обсудить в институтах практику других вузов по включению во все рабочие программы дисциплин </a:t>
            </a:r>
            <a:r>
              <a:rPr lang="ru-RU" sz="1600" dirty="0" smtClean="0"/>
              <a:t>(модулей), практик  раздела о порядке освоения  дисциплины (модуля (практики) обучающимися с ограниченными возможностями здоровья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09936" y="204609"/>
            <a:ext cx="8310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Разработка </a:t>
            </a:r>
            <a:r>
              <a:rPr lang="ru-RU" sz="2000" b="1" dirty="0">
                <a:solidFill>
                  <a:srgbClr val="0070C0"/>
                </a:solidFill>
              </a:rPr>
              <a:t>специализированных адаптационных дисциплин (модулей)</a:t>
            </a: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4550654"/>
              </p:ext>
            </p:extLst>
          </p:nvPr>
        </p:nvGraphicFramePr>
        <p:xfrm>
          <a:off x="344724" y="1124744"/>
          <a:ext cx="847574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25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065"/>
            <a:ext cx="9144000" cy="6843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1916832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СПАСИБО </a:t>
            </a:r>
          </a:p>
          <a:p>
            <a:pPr algn="ctr"/>
            <a:r>
              <a:rPr lang="ru-RU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ЗА ВНИМАНИЕ!</a:t>
            </a:r>
            <a:endParaRPr lang="ru-RU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5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57180" y="14131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700808"/>
            <a:ext cx="7960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6076" y="3025269"/>
            <a:ext cx="2786082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Организационные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64448" y="3060988"/>
            <a:ext cx="2786082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кадровому обеспечение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53372" y="3060988"/>
            <a:ext cx="2214578" cy="9286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работе с абитуриентами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4330" y="4326828"/>
            <a:ext cx="2857520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доступности зданий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54726" y="4291109"/>
            <a:ext cx="264320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материально-техническому обеспечению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93669" y="4248534"/>
            <a:ext cx="228601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адаптации образовательных программ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656260" y="5532060"/>
            <a:ext cx="2928958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применению электронного обучения и ДОТ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24604" y="5517802"/>
            <a:ext cx="2786082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 комплексному сопровождению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223480"/>
            <a:ext cx="839358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</a:rPr>
              <a:t>Методические рекомендации по организации образовательного процесса для обучения инвалидов и лиц с ограниченными возможностями здоровья в образовательных организациях высшего образования, в том числе оснащенности образовательного процесса, утвержденным заместителем  министра Минобрнауки России А.А. Климовым 8.04.2014 г. № АК-44/05вн) 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</a:rPr>
              <a:t>&lt;Письмо&gt; </a:t>
            </a:r>
            <a:r>
              <a:rPr lang="ru-RU" sz="1600" b="1" dirty="0" err="1">
                <a:solidFill>
                  <a:srgbClr val="0070C0"/>
                </a:solidFill>
              </a:rPr>
              <a:t>Минобрнауки</a:t>
            </a:r>
            <a:r>
              <a:rPr lang="ru-RU" sz="1600" b="1" dirty="0">
                <a:solidFill>
                  <a:srgbClr val="0070C0"/>
                </a:solidFill>
              </a:rPr>
              <a:t> России от 18.03.2014 N </a:t>
            </a:r>
            <a:r>
              <a:rPr lang="ru-RU" sz="1600" b="1" dirty="0" smtClean="0">
                <a:solidFill>
                  <a:srgbClr val="0070C0"/>
                </a:solidFill>
              </a:rPr>
              <a:t>06-281 "</a:t>
            </a:r>
            <a:r>
              <a:rPr lang="ru-RU" sz="1600" b="1" dirty="0">
                <a:solidFill>
                  <a:srgbClr val="0070C0"/>
                </a:solidFill>
              </a:rPr>
              <a:t>О направлении </a:t>
            </a:r>
            <a:r>
              <a:rPr lang="ru-RU" sz="1600" b="1" dirty="0" smtClean="0">
                <a:solidFill>
                  <a:srgbClr val="0070C0"/>
                </a:solidFill>
              </a:rPr>
              <a:t> Требований« (</a:t>
            </a:r>
            <a:r>
              <a:rPr lang="ru-RU" sz="1600" b="1" dirty="0">
                <a:solidFill>
                  <a:srgbClr val="0070C0"/>
                </a:solidFill>
              </a:rPr>
              <a:t>вместе с "Требованиями к организации образовательного процесса для обучения инвалидов и лиц с ограниченными возможностями здоровья в профессиональных образовательных организациях, в том числе оснащенности образовательного процесса", утв. </a:t>
            </a:r>
            <a:r>
              <a:rPr lang="ru-RU" sz="1600" b="1" dirty="0" err="1">
                <a:solidFill>
                  <a:srgbClr val="0070C0"/>
                </a:solidFill>
              </a:rPr>
              <a:t>Минобрнауки</a:t>
            </a:r>
            <a:r>
              <a:rPr lang="ru-RU" sz="1600" b="1" dirty="0">
                <a:solidFill>
                  <a:srgbClr val="0070C0"/>
                </a:solidFill>
              </a:rPr>
              <a:t> России 26.12.2013 N 06-2412вн)</a:t>
            </a: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700808"/>
            <a:ext cx="7960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48681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Перечень локальных нормативных актов, регламентирующих работу по сопровождению образовательного процесса для инвалидов (высшее образование)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2306" y="1564344"/>
            <a:ext cx="821537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Tx/>
              <a:buAutoNum type="arabicPeriod"/>
            </a:pPr>
            <a:r>
              <a:rPr lang="ru-RU" sz="1600" b="1" dirty="0">
                <a:cs typeface="Times New Roman" panose="02020603050405020304" pitchFamily="18" charset="0"/>
              </a:rPr>
              <a:t>Программа «Доступная среда» (утверждена приказом ректора от 30.05.2014 г. № 393-ОСД). Программа «Доступная среда (2015-2020 гг</a:t>
            </a:r>
            <a:r>
              <a:rPr lang="ru-RU" sz="1600" b="1" dirty="0" smtClean="0">
                <a:cs typeface="Times New Roman" panose="02020603050405020304" pitchFamily="18" charset="0"/>
              </a:rPr>
              <a:t>.)»</a:t>
            </a:r>
            <a:r>
              <a:rPr lang="ru-RU" sz="1600" b="1" dirty="0" smtClean="0"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cs typeface="Times New Roman" panose="02020603050405020304" pitchFamily="18" charset="0"/>
              </a:rPr>
              <a:t>утверждена </a:t>
            </a:r>
            <a:r>
              <a:rPr lang="ru-RU" sz="1600" b="1" dirty="0">
                <a:cs typeface="Times New Roman" panose="02020603050405020304" pitchFamily="18" charset="0"/>
              </a:rPr>
              <a:t>решением Учёного совета СГУ им. Питирима Сорокина от 28.10.2015 протокол № 2 (459</a:t>
            </a:r>
            <a:r>
              <a:rPr lang="ru-RU" sz="1600" b="1" dirty="0" smtClean="0">
                <a:cs typeface="Times New Roman" panose="02020603050405020304" pitchFamily="18" charset="0"/>
              </a:rPr>
              <a:t>);</a:t>
            </a:r>
            <a:endParaRPr lang="ru-RU" sz="1600" b="1" dirty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600" b="1" dirty="0" smtClean="0">
                <a:cs typeface="Times New Roman" panose="02020603050405020304" pitchFamily="18" charset="0"/>
              </a:rPr>
              <a:t>Правила </a:t>
            </a:r>
            <a:r>
              <a:rPr lang="ru-RU" sz="1600" b="1" dirty="0">
                <a:cs typeface="Times New Roman" panose="02020603050405020304" pitchFamily="18" charset="0"/>
              </a:rPr>
              <a:t>приема на обучение по образовательным программам высшего образования – программам бакалавриата, программам специалитета, программам магистратуры на 2016/17 учебный год в Федеральное государственное бюджетное образовательное учреждение высшего образования «Сыктывкарский государственный университет имени Питирима Сорокина» с изменениями, внесенными 27 января 2016 </a:t>
            </a:r>
            <a:r>
              <a:rPr lang="ru-RU" sz="1600" b="1" dirty="0" smtClean="0">
                <a:cs typeface="Times New Roman" panose="02020603050405020304" pitchFamily="18" charset="0"/>
              </a:rPr>
              <a:t>года, утверждена решением </a:t>
            </a:r>
            <a:r>
              <a:rPr lang="ru-RU" sz="1600" b="1" dirty="0">
                <a:cs typeface="Times New Roman" panose="02020603050405020304" pitchFamily="18" charset="0"/>
              </a:rPr>
              <a:t>Ученого совета от 13 ноября 2015 г. № 6 (443</a:t>
            </a:r>
            <a:r>
              <a:rPr lang="ru-RU" sz="1600" b="1" dirty="0" smtClean="0">
                <a:cs typeface="Times New Roman" panose="02020603050405020304" pitchFamily="18" charset="0"/>
              </a:rPr>
              <a:t>);</a:t>
            </a:r>
          </a:p>
          <a:p>
            <a:pPr marL="228600" indent="-228600" algn="just">
              <a:buAutoNum type="arabicPeriod"/>
            </a:pPr>
            <a:r>
              <a:rPr lang="ru-RU" sz="1600" b="1" dirty="0" smtClean="0">
                <a:cs typeface="Times New Roman" panose="02020603050405020304" pitchFamily="18" charset="0"/>
              </a:rPr>
              <a:t>Порядок организации и осуществления образовательной деятельности по образовательным программам высшего образования – программам бакалавриата, программам специалитета, программам магистратуры в федеральном государственном бюджетном образовательном учреждении высшего профессионального образования «Сыктывкарский государственный университет</a:t>
            </a:r>
            <a:r>
              <a:rPr lang="ru-RU" sz="1600" b="1" dirty="0" smtClean="0">
                <a:cs typeface="Times New Roman" panose="02020603050405020304" pitchFamily="18" charset="0"/>
              </a:rPr>
              <a:t>», утвержден  приказом ректора  </a:t>
            </a:r>
            <a:r>
              <a:rPr lang="ru-RU" sz="1600" b="1" dirty="0" smtClean="0">
                <a:cs typeface="Times New Roman" panose="02020603050405020304" pitchFamily="18" charset="0"/>
              </a:rPr>
              <a:t>от 1 сентября 2014 г. № </a:t>
            </a:r>
            <a:r>
              <a:rPr lang="ru-RU" sz="1600" b="1" dirty="0" smtClean="0">
                <a:cs typeface="Times New Roman" panose="02020603050405020304" pitchFamily="18" charset="0"/>
              </a:rPr>
              <a:t>612-ОСД;</a:t>
            </a:r>
            <a:endParaRPr lang="ru-RU" sz="1600" b="1" dirty="0" smtClean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Положение о формах, периодичности и порядке текущего контроля успеваемости и промежуточной аттестации </a:t>
            </a:r>
            <a:r>
              <a:rPr lang="ru-RU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обучающихся, утверждено приказом ректора </a:t>
            </a:r>
            <a:r>
              <a:rPr lang="ru-RU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от 24 апреля 2014 г. № </a:t>
            </a:r>
            <a:r>
              <a:rPr lang="ru-RU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315-ОСД</a:t>
            </a:r>
            <a:r>
              <a:rPr lang="ru-RU" sz="1600" b="1" dirty="0" smtClean="0">
                <a:cs typeface="Times New Roman" panose="02020603050405020304" pitchFamily="18" charset="0"/>
              </a:rPr>
              <a:t>;</a:t>
            </a:r>
            <a:endParaRPr lang="ru-RU" sz="1600" b="1" dirty="0" smtClean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endParaRPr lang="ru-RU" sz="1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44" y="199920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700808"/>
            <a:ext cx="7960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48681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Перечень локальных нормативных актов, регламентирующих работу по сопровождению образовательного процесса для инвалидов </a:t>
            </a:r>
            <a:r>
              <a:rPr lang="ru-RU" sz="2000" b="1" dirty="0">
                <a:solidFill>
                  <a:srgbClr val="0070C0"/>
                </a:solidFill>
              </a:rPr>
              <a:t>(высшее образование)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2550" y="1564344"/>
            <a:ext cx="821537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just">
              <a:buFont typeface="+mj-lt"/>
              <a:buAutoNum type="arabicPeriod" startAt="5"/>
            </a:pPr>
            <a:r>
              <a:rPr lang="ru-RU" sz="1600" b="1" dirty="0">
                <a:cs typeface="Times New Roman" panose="02020603050405020304" pitchFamily="18" charset="0"/>
              </a:rPr>
              <a:t>Положение о практике обучающихся, осваивающих основные образовательные программы высшего образования в ФГБОУ ВПО «</a:t>
            </a:r>
            <a:r>
              <a:rPr lang="ru-RU" sz="1600" b="1" dirty="0" err="1">
                <a:cs typeface="Times New Roman" panose="02020603050405020304" pitchFamily="18" charset="0"/>
              </a:rPr>
              <a:t>СыктГУ</a:t>
            </a:r>
            <a:r>
              <a:rPr lang="ru-RU" sz="1600" b="1" dirty="0" smtClean="0">
                <a:cs typeface="Times New Roman" panose="02020603050405020304" pitchFamily="18" charset="0"/>
              </a:rPr>
              <a:t>», утверждено решением </a:t>
            </a:r>
            <a:r>
              <a:rPr lang="ru-RU" sz="1600" b="1" dirty="0">
                <a:cs typeface="Times New Roman" panose="02020603050405020304" pitchFamily="18" charset="0"/>
              </a:rPr>
              <a:t>Ученого совета от 26 марта 2014 г. № 8 (439), приказ от 7 апреля 2014 г. № </a:t>
            </a:r>
            <a:r>
              <a:rPr lang="ru-RU" sz="1600" b="1" dirty="0" smtClean="0">
                <a:cs typeface="Times New Roman" panose="02020603050405020304" pitchFamily="18" charset="0"/>
              </a:rPr>
              <a:t>250-ОСД;</a:t>
            </a:r>
            <a:endParaRPr lang="ru-RU" sz="1600" b="1" dirty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 startAt="5"/>
            </a:pPr>
            <a:r>
              <a:rPr lang="ru-RU" sz="1600" b="1" dirty="0" smtClean="0">
                <a:cs typeface="Times New Roman" panose="02020603050405020304" pitchFamily="18" charset="0"/>
              </a:rPr>
              <a:t>Положение о государственной итоговой аттестации по образовательным программам высшего образования – программам бакалавриата, программам специалитета и программам </a:t>
            </a:r>
            <a:r>
              <a:rPr lang="ru-RU" sz="1600" b="1" dirty="0" smtClean="0">
                <a:cs typeface="Times New Roman" panose="02020603050405020304" pitchFamily="18" charset="0"/>
              </a:rPr>
              <a:t>магистратуры, утверждено решением </a:t>
            </a:r>
            <a:r>
              <a:rPr lang="ru-RU" sz="1600" b="1" dirty="0" smtClean="0">
                <a:cs typeface="Times New Roman" panose="02020603050405020304" pitchFamily="18" charset="0"/>
              </a:rPr>
              <a:t>Ученого совета от 23 декабря 2015 г. № 5 (462) с </a:t>
            </a:r>
            <a:r>
              <a:rPr lang="ru-RU" sz="1600" b="1" dirty="0" smtClean="0">
                <a:cs typeface="Times New Roman" panose="02020603050405020304" pitchFamily="18" charset="0"/>
              </a:rPr>
              <a:t>изменениями;</a:t>
            </a:r>
            <a:endParaRPr lang="ru-RU" sz="1600" b="1" dirty="0" smtClean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 startAt="5"/>
            </a:pPr>
            <a:r>
              <a:rPr lang="ru-RU" sz="1600" b="1" dirty="0" smtClean="0">
                <a:cs typeface="Times New Roman" panose="02020603050405020304" pitchFamily="18" charset="0"/>
              </a:rPr>
              <a:t>Порядок организации </a:t>
            </a:r>
            <a:r>
              <a:rPr lang="ru-RU" sz="1600" b="1" dirty="0" smtClean="0">
                <a:cs typeface="Times New Roman" panose="02020603050405020304" pitchFamily="18" charset="0"/>
              </a:rPr>
              <a:t>обучения </a:t>
            </a:r>
            <a:r>
              <a:rPr lang="ru-RU" sz="1600" b="1" dirty="0" smtClean="0">
                <a:cs typeface="Times New Roman" panose="02020603050405020304" pitchFamily="18" charset="0"/>
              </a:rPr>
              <a:t>по индивидуальному учебному </a:t>
            </a:r>
            <a:r>
              <a:rPr lang="ru-RU" sz="1600" b="1" dirty="0" smtClean="0">
                <a:cs typeface="Times New Roman" panose="02020603050405020304" pitchFamily="18" charset="0"/>
              </a:rPr>
              <a:t>плану, утвержден приказом ректора  </a:t>
            </a:r>
            <a:r>
              <a:rPr lang="ru-RU" sz="1600" b="1" dirty="0" smtClean="0">
                <a:cs typeface="Times New Roman" panose="02020603050405020304" pitchFamily="18" charset="0"/>
              </a:rPr>
              <a:t>от 30 декабря 2013 г. № </a:t>
            </a:r>
            <a:r>
              <a:rPr lang="ru-RU" sz="1600" b="1" dirty="0" smtClean="0">
                <a:cs typeface="Times New Roman" panose="02020603050405020304" pitchFamily="18" charset="0"/>
              </a:rPr>
              <a:t>589-ОСД;</a:t>
            </a:r>
            <a:endParaRPr lang="ru-RU" sz="1600" b="1" dirty="0" smtClean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 startAt="5"/>
            </a:pPr>
            <a:r>
              <a:rPr lang="ru-RU" sz="1600" b="1" dirty="0" smtClean="0">
                <a:cs typeface="Times New Roman" panose="02020603050405020304" pitchFamily="18" charset="0"/>
              </a:rPr>
              <a:t>Порядок </a:t>
            </a:r>
            <a:r>
              <a:rPr lang="ru-RU" sz="1600" b="1" dirty="0">
                <a:cs typeface="Times New Roman" panose="02020603050405020304" pitchFamily="18" charset="0"/>
              </a:rPr>
              <a:t>реализации дисциплин (модулей) по физической культуре и </a:t>
            </a:r>
            <a:r>
              <a:rPr lang="ru-RU" sz="1600" b="1" dirty="0" smtClean="0">
                <a:cs typeface="Times New Roman" panose="02020603050405020304" pitchFamily="18" charset="0"/>
              </a:rPr>
              <a:t>спорту, утвержден п</a:t>
            </a:r>
            <a:r>
              <a:rPr lang="ru-RU" sz="1600" b="1" dirty="0" smtClean="0"/>
              <a:t>риказом ректора  </a:t>
            </a:r>
            <a:r>
              <a:rPr lang="ru-RU" sz="1600" b="1" dirty="0"/>
              <a:t>от 16 июня 2016 г. № </a:t>
            </a:r>
            <a:r>
              <a:rPr lang="ru-RU" sz="1600" b="1" dirty="0" smtClean="0"/>
              <a:t>671/01-14;</a:t>
            </a:r>
          </a:p>
          <a:p>
            <a:pPr marL="228600" indent="-228600" algn="just">
              <a:buFontTx/>
              <a:buAutoNum type="arabicPeriod" startAt="5"/>
            </a:pPr>
            <a:r>
              <a:rPr lang="ru-RU" sz="1600" b="1" dirty="0" smtClean="0"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cs typeface="Times New Roman" panose="02020603050405020304" pitchFamily="18" charset="0"/>
              </a:rPr>
              <a:t>ректора от </a:t>
            </a:r>
            <a:r>
              <a:rPr lang="ru-RU" sz="1600" b="1" dirty="0" smtClean="0">
                <a:cs typeface="Times New Roman" panose="02020603050405020304" pitchFamily="18" charset="0"/>
              </a:rPr>
              <a:t>11.12.2015 </a:t>
            </a:r>
            <a:r>
              <a:rPr lang="ru-RU" sz="1600" b="1" dirty="0">
                <a:cs typeface="Times New Roman" panose="02020603050405020304" pitchFamily="18" charset="0"/>
              </a:rPr>
              <a:t>года № </a:t>
            </a:r>
            <a:r>
              <a:rPr lang="ru-RU" sz="1600" b="1" dirty="0" smtClean="0">
                <a:cs typeface="Times New Roman" panose="02020603050405020304" pitchFamily="18" charset="0"/>
              </a:rPr>
              <a:t>760-ОД </a:t>
            </a:r>
            <a:r>
              <a:rPr lang="ru-RU" sz="1600" b="1" dirty="0">
                <a:cs typeface="Times New Roman" panose="02020603050405020304" pitchFamily="18" charset="0"/>
              </a:rPr>
              <a:t>«</a:t>
            </a:r>
            <a:r>
              <a:rPr lang="ru-RU" sz="1600" b="1" dirty="0" smtClean="0">
                <a:cs typeface="Times New Roman" panose="02020603050405020304" pitchFamily="18" charset="0"/>
              </a:rPr>
              <a:t>О назначении </a:t>
            </a:r>
            <a:r>
              <a:rPr lang="ru-RU" sz="1600" b="1" dirty="0">
                <a:cs typeface="Times New Roman" panose="02020603050405020304" pitchFamily="18" charset="0"/>
              </a:rPr>
              <a:t>ответственных лиц по сопровождению образовательного процесса для обучения инвалидов и лиц с ограниченными возможностями здоровья по образовательным программам».</a:t>
            </a:r>
          </a:p>
          <a:p>
            <a:pPr marL="228600" indent="-228600" algn="just">
              <a:buFontTx/>
              <a:buAutoNum type="arabicPeriod" startAt="5"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 startAt="5"/>
            </a:pP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681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1560" y="1700808"/>
            <a:ext cx="7960968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3612" y="332656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Перечень локальных нормативных актов, регламентирующих работу по сопровождению образовательного процесса для инвалидов и лиц с ОВЗ (среднее профессиональное образование)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15" y="1268760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buFontTx/>
              <a:buAutoNum type="arabicPeriod"/>
            </a:pPr>
            <a:r>
              <a:rPr lang="ru-RU" sz="1600" b="1" dirty="0">
                <a:cs typeface="Times New Roman" panose="02020603050405020304" pitchFamily="18" charset="0"/>
              </a:rPr>
              <a:t>Программа «Доступная среда» (утверждена приказом ректора от 30.05.2014 г. № 393-ОСД). Программа «Доступная среда (2015-2020 гг</a:t>
            </a:r>
            <a:r>
              <a:rPr lang="ru-RU" sz="1600" b="1" dirty="0" smtClean="0">
                <a:cs typeface="Times New Roman" panose="02020603050405020304" pitchFamily="18" charset="0"/>
              </a:rPr>
              <a:t>.)», утверждена </a:t>
            </a:r>
            <a:r>
              <a:rPr lang="ru-RU" sz="1600" b="1" dirty="0">
                <a:cs typeface="Times New Roman" panose="02020603050405020304" pitchFamily="18" charset="0"/>
              </a:rPr>
              <a:t>решением Учёного совета СГУ им. Питирима Сорокина от 28.10.2015 протокол № 2 (459</a:t>
            </a:r>
            <a:r>
              <a:rPr lang="ru-RU" sz="1600" b="1" dirty="0" smtClean="0">
                <a:cs typeface="Times New Roman" panose="02020603050405020304" pitchFamily="18" charset="0"/>
              </a:rPr>
              <a:t>);</a:t>
            </a:r>
            <a:endParaRPr lang="ru-RU" sz="1600" b="1" dirty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600" b="1" dirty="0" smtClean="0">
                <a:cs typeface="Times New Roman" panose="02020603050405020304" pitchFamily="18" charset="0"/>
              </a:rPr>
              <a:t>Правила приема </a:t>
            </a:r>
            <a:r>
              <a:rPr lang="ru-RU" sz="1600" b="1" dirty="0">
                <a:cs typeface="Times New Roman" panose="02020603050405020304" pitchFamily="18" charset="0"/>
              </a:rPr>
              <a:t>на обучение по образовательным программам среднего профессионального образования в Федеральное государственное бюджетное образовательное учреждение высшего образования «Сыктывкарский государственный университет имени Питирима Сорокина» в 2016/17 учебном </a:t>
            </a:r>
            <a:r>
              <a:rPr lang="ru-RU" sz="1600" b="1" dirty="0" smtClean="0">
                <a:cs typeface="Times New Roman" panose="02020603050405020304" pitchFamily="18" charset="0"/>
              </a:rPr>
              <a:t>году  </a:t>
            </a:r>
            <a:r>
              <a:rPr lang="ru-RU" sz="1600" b="1" dirty="0" smtClean="0">
                <a:cs typeface="Times New Roman" panose="02020603050405020304" pitchFamily="18" charset="0"/>
              </a:rPr>
              <a:t>утверждены решением  </a:t>
            </a:r>
            <a:r>
              <a:rPr lang="ru-RU" sz="1600" b="1" dirty="0">
                <a:cs typeface="Times New Roman" panose="02020603050405020304" pitchFamily="18" charset="0"/>
              </a:rPr>
              <a:t>Ученого совета от </a:t>
            </a:r>
            <a:r>
              <a:rPr lang="ru-RU" sz="1600" b="1" dirty="0" smtClean="0">
                <a:cs typeface="Times New Roman" panose="02020603050405020304" pitchFamily="18" charset="0"/>
              </a:rPr>
              <a:t>24 февраля 2016 </a:t>
            </a:r>
            <a:r>
              <a:rPr lang="ru-RU" sz="1600" b="1" dirty="0">
                <a:cs typeface="Times New Roman" panose="02020603050405020304" pitchFamily="18" charset="0"/>
              </a:rPr>
              <a:t>г. № </a:t>
            </a:r>
            <a:r>
              <a:rPr lang="ru-RU" sz="1600" b="1" dirty="0" smtClean="0">
                <a:cs typeface="Times New Roman" panose="02020603050405020304" pitchFamily="18" charset="0"/>
              </a:rPr>
              <a:t>9 </a:t>
            </a:r>
            <a:r>
              <a:rPr lang="ru-RU" sz="1600" b="1" dirty="0">
                <a:cs typeface="Times New Roman" panose="02020603050405020304" pitchFamily="18" charset="0"/>
              </a:rPr>
              <a:t>(</a:t>
            </a:r>
            <a:r>
              <a:rPr lang="ru-RU" sz="1600" b="1" dirty="0" smtClean="0">
                <a:cs typeface="Times New Roman" panose="02020603050405020304" pitchFamily="18" charset="0"/>
              </a:rPr>
              <a:t>466);</a:t>
            </a:r>
            <a:endParaRPr lang="ru-RU" sz="1600" b="1" dirty="0"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r>
              <a:rPr lang="ru-RU" sz="1600" b="1" dirty="0" smtClean="0">
                <a:cs typeface="Times New Roman" panose="02020603050405020304" pitchFamily="18" charset="0"/>
              </a:rPr>
              <a:t>Порядок </a:t>
            </a:r>
            <a:r>
              <a:rPr lang="ru-RU" sz="1600" b="1" dirty="0">
                <a:cs typeface="Times New Roman" panose="02020603050405020304" pitchFamily="18" charset="0"/>
              </a:rPr>
              <a:t>организации и осуществления образовательной деятельности по образовательным программам среднего профессионального </a:t>
            </a:r>
            <a:r>
              <a:rPr lang="ru-RU" sz="1600" b="1" dirty="0" smtClean="0">
                <a:cs typeface="Times New Roman" panose="02020603050405020304" pitchFamily="18" charset="0"/>
              </a:rPr>
              <a:t>образования, утвержден приказом ректора  </a:t>
            </a:r>
            <a:r>
              <a:rPr lang="ru-RU" sz="1600" b="1" dirty="0" smtClean="0">
                <a:cs typeface="Times New Roman" panose="02020603050405020304" pitchFamily="18" charset="0"/>
              </a:rPr>
              <a:t>от 18.09.2014г. №</a:t>
            </a:r>
            <a:r>
              <a:rPr lang="ru-RU" sz="1600" b="1" dirty="0" smtClean="0">
                <a:cs typeface="Times New Roman" panose="02020603050405020304" pitchFamily="18" charset="0"/>
              </a:rPr>
              <a:t>655/1-ОД;  </a:t>
            </a:r>
            <a:endParaRPr lang="ru-RU" sz="1600" b="1" dirty="0" smtClean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600" b="1" dirty="0" smtClean="0">
                <a:cs typeface="Times New Roman" panose="02020603050405020304" pitchFamily="18" charset="0"/>
              </a:rPr>
              <a:t>Положение </a:t>
            </a:r>
            <a:r>
              <a:rPr lang="ru-RU" sz="1600" b="1" dirty="0">
                <a:cs typeface="Times New Roman" panose="02020603050405020304" pitchFamily="18" charset="0"/>
              </a:rPr>
              <a:t>о формах, периодичности и порядке текущего контроля успеваемости и промежуточной аттестации обучающихся по образовательным программам среднего профессионального </a:t>
            </a:r>
            <a:r>
              <a:rPr lang="ru-RU" sz="1600" b="1" dirty="0" smtClean="0">
                <a:cs typeface="Times New Roman" panose="02020603050405020304" pitchFamily="18" charset="0"/>
              </a:rPr>
              <a:t>образования, утверждено  </a:t>
            </a:r>
            <a:r>
              <a:rPr lang="ru-RU" sz="1600" b="1" dirty="0"/>
              <a:t>решением Ученого совета </a:t>
            </a:r>
            <a:r>
              <a:rPr lang="ru-RU" sz="1600" b="1" dirty="0" err="1"/>
              <a:t>СыктГУ</a:t>
            </a:r>
            <a:r>
              <a:rPr lang="ru-RU" sz="1600" b="1" dirty="0"/>
              <a:t> от 26.03.2014 протокол № 8 (439</a:t>
            </a:r>
            <a:r>
              <a:rPr lang="ru-RU" sz="1600" b="1" dirty="0" smtClean="0"/>
              <a:t>), </a:t>
            </a:r>
            <a:r>
              <a:rPr lang="ru-RU" sz="1600" b="1" dirty="0" smtClean="0">
                <a:cs typeface="Times New Roman" panose="02020603050405020304" pitchFamily="18" charset="0"/>
              </a:rPr>
              <a:t>приказ ректора </a:t>
            </a:r>
            <a:r>
              <a:rPr lang="ru-RU" sz="1600" b="1" dirty="0">
                <a:cs typeface="Times New Roman" panose="02020603050405020304" pitchFamily="18" charset="0"/>
              </a:rPr>
              <a:t>от 24 марта 2014 г. № </a:t>
            </a:r>
            <a:r>
              <a:rPr lang="ru-RU" sz="1600" b="1" dirty="0" smtClean="0">
                <a:cs typeface="Times New Roman" panose="02020603050405020304" pitchFamily="18" charset="0"/>
              </a:rPr>
              <a:t>219-ОСД;</a:t>
            </a:r>
            <a:endParaRPr lang="ru-RU" sz="1600" b="1" dirty="0" smtClean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r>
              <a:rPr lang="ru-RU" sz="1600" b="1" dirty="0" smtClean="0">
                <a:cs typeface="Times New Roman" panose="02020603050405020304" pitchFamily="18" charset="0"/>
              </a:rPr>
              <a:t>Порядок </a:t>
            </a:r>
            <a:r>
              <a:rPr lang="ru-RU" sz="1600" b="1" dirty="0">
                <a:cs typeface="Times New Roman" panose="02020603050405020304" pitchFamily="18" charset="0"/>
              </a:rPr>
              <a:t>организации и осуществления образовательного процесса по программам среднего профессионального образования для обучения инвалидов и лиц с ограниченными возможностями </a:t>
            </a:r>
            <a:r>
              <a:rPr lang="ru-RU" sz="1600" b="1" dirty="0" smtClean="0">
                <a:cs typeface="Times New Roman" panose="02020603050405020304" pitchFamily="18" charset="0"/>
              </a:rPr>
              <a:t>здоровья, утвержден приказом ректора   </a:t>
            </a:r>
            <a:r>
              <a:rPr lang="ru-RU" sz="1600" b="1" dirty="0">
                <a:cs typeface="Times New Roman" panose="02020603050405020304" pitchFamily="18" charset="0"/>
              </a:rPr>
              <a:t>от 22 апреля 2015 г. № </a:t>
            </a:r>
            <a:r>
              <a:rPr lang="ru-RU" sz="1600" b="1" dirty="0" smtClean="0">
                <a:cs typeface="Times New Roman" panose="02020603050405020304" pitchFamily="18" charset="0"/>
              </a:rPr>
              <a:t>275-ОД;</a:t>
            </a:r>
            <a:endParaRPr lang="ru-RU" sz="1600" b="1" dirty="0" smtClean="0">
              <a:cs typeface="Times New Roman" panose="02020603050405020304" pitchFamily="18" charset="0"/>
            </a:endParaRPr>
          </a:p>
          <a:p>
            <a:pPr marL="228600" indent="-228600" algn="just">
              <a:buFontTx/>
              <a:buAutoNum type="arabicPeriod"/>
            </a:pPr>
            <a:endParaRPr lang="ru-RU" sz="1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520" y="14131"/>
            <a:ext cx="9144000" cy="68438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0622" y="188640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Перечень локальных нормативных актов, регламентирующих работу по сопровождению образовательного процесса для инвалидов и лиц с ОВЗ (среднее профессиональное образование)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80981"/>
            <a:ext cx="81482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6"/>
            </a:pPr>
            <a:r>
              <a:rPr lang="ru-RU" sz="1600" b="1" dirty="0">
                <a:cs typeface="Times New Roman" panose="02020603050405020304" pitchFamily="18" charset="0"/>
              </a:rPr>
              <a:t>Положение о практике обучающихся, осваивающих основные профессиональные образовательные программы среднего профессионального образования в ФГБОУ ВПО «</a:t>
            </a:r>
            <a:r>
              <a:rPr lang="ru-RU" sz="1600" b="1" dirty="0" err="1">
                <a:cs typeface="Times New Roman" panose="02020603050405020304" pitchFamily="18" charset="0"/>
              </a:rPr>
              <a:t>СыктГУ</a:t>
            </a:r>
            <a:r>
              <a:rPr lang="ru-RU" sz="1600" b="1" dirty="0">
                <a:cs typeface="Times New Roman" panose="02020603050405020304" pitchFamily="18" charset="0"/>
              </a:rPr>
              <a:t>», утверждено  решением Ученого совета от 26 марта 2014 г. № 8 (439), приказ от 7 апреля 2014 г. № 250-ОСД.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ru-RU" sz="1600" b="1" dirty="0" smtClean="0">
                <a:cs typeface="Times New Roman" panose="02020603050405020304" pitchFamily="18" charset="0"/>
              </a:rPr>
              <a:t>Порядок </a:t>
            </a:r>
            <a:r>
              <a:rPr lang="ru-RU" sz="1600" b="1" dirty="0">
                <a:cs typeface="Times New Roman" panose="02020603050405020304" pitchFamily="18" charset="0"/>
              </a:rPr>
              <a:t>организации и осуществления образовательной деятельности обучающихся по индивидуальным учебным планам, в том числе ускоренного обучения в пределах осваиваемых программ среднего профессионального образования Приказ от 30 октября 2014 г. № </a:t>
            </a:r>
            <a:r>
              <a:rPr lang="ru-RU" sz="1600" b="1" dirty="0" smtClean="0">
                <a:cs typeface="Times New Roman" panose="02020603050405020304" pitchFamily="18" charset="0"/>
              </a:rPr>
              <a:t>800/1-ОД</a:t>
            </a:r>
            <a:endParaRPr lang="ru-RU" sz="1600" b="1" dirty="0"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ru-RU" sz="1600" b="1" dirty="0">
                <a:cs typeface="Times New Roman" panose="02020603050405020304" pitchFamily="18" charset="0"/>
              </a:rPr>
              <a:t>Положение о порядке проведения государственной итоговой аттестации студентов Сыктывкарского государственного университета, обучающихся по программам среднего профессионального </a:t>
            </a:r>
            <a:r>
              <a:rPr lang="ru-RU" sz="1600" b="1" dirty="0" smtClean="0">
                <a:cs typeface="Times New Roman" panose="02020603050405020304" pitchFamily="18" charset="0"/>
              </a:rPr>
              <a:t>образования (Решение </a:t>
            </a:r>
            <a:r>
              <a:rPr lang="ru-RU" sz="1600" b="1" dirty="0">
                <a:cs typeface="Times New Roman" panose="02020603050405020304" pitchFamily="18" charset="0"/>
              </a:rPr>
              <a:t>Ученого совета от 26 февраля 2014 г. № 7 (438), приказ от 4 марта 2014 г. № </a:t>
            </a:r>
            <a:r>
              <a:rPr lang="ru-RU" sz="1600" b="1" dirty="0" smtClean="0">
                <a:cs typeface="Times New Roman" panose="02020603050405020304" pitchFamily="18" charset="0"/>
              </a:rPr>
              <a:t>132-ОСД)</a:t>
            </a:r>
          </a:p>
          <a:p>
            <a:pPr marL="361950" indent="-361950" algn="just">
              <a:buFontTx/>
              <a:buAutoNum type="arabicPeriod" startAt="6"/>
            </a:pPr>
            <a:r>
              <a:rPr lang="ru-RU" sz="1600" b="1" dirty="0" smtClean="0"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cs typeface="Times New Roman" panose="02020603050405020304" pitchFamily="18" charset="0"/>
              </a:rPr>
              <a:t>ректора от 11.12.2015 года № 760-ОД «О назначении ответственных лиц по сопровождению образовательного процесса для обучения инвалидов и лиц с ограниченными возможностями здоровья по образовательным программам».</a:t>
            </a:r>
          </a:p>
        </p:txBody>
      </p:sp>
    </p:spTree>
    <p:extLst>
      <p:ext uri="{BB962C8B-B14F-4D97-AF65-F5344CB8AC3E}">
        <p14:creationId xmlns:p14="http://schemas.microsoft.com/office/powerpoint/2010/main" val="2722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7324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3528" y="771637"/>
            <a:ext cx="8496944" cy="664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360000">
              <a:lnSpc>
                <a:spcPts val="1500"/>
              </a:lnSpc>
            </a:pPr>
            <a:r>
              <a:rPr lang="ru-RU" sz="1600" b="1" i="1" dirty="0" smtClean="0"/>
              <a:t>Определение: </a:t>
            </a:r>
            <a:r>
              <a:rPr lang="ru-RU" sz="1600" dirty="0" smtClean="0"/>
              <a:t>Адаптированная </a:t>
            </a:r>
            <a:r>
              <a:rPr lang="ru-RU" sz="1600" dirty="0"/>
              <a:t>образовательная программа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</a:t>
            </a:r>
            <a:r>
              <a:rPr lang="ru-RU" sz="1600" dirty="0" smtClean="0"/>
              <a:t>лиц.</a:t>
            </a:r>
          </a:p>
          <a:p>
            <a:pPr algn="just" defTabSz="360000">
              <a:lnSpc>
                <a:spcPts val="1500"/>
              </a:lnSpc>
            </a:pPr>
            <a:r>
              <a:rPr lang="ru-RU" sz="1600" b="1" dirty="0"/>
              <a:t>Статья 79. Организация получения образования обучающимися с ограниченными возможностями здоровья</a:t>
            </a:r>
            <a:endParaRPr lang="ru-RU" sz="1600" dirty="0"/>
          </a:p>
          <a:p>
            <a:pPr algn="just" defTabSz="360000"/>
            <a:r>
              <a:rPr lang="ru-RU" sz="1600" dirty="0"/>
              <a:t>1.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 </a:t>
            </a:r>
            <a:r>
              <a:rPr lang="ru-RU" sz="1600" dirty="0">
                <a:hlinkClick r:id="rId3" action="ppaction://hlinkfile" tooltip="Приказ Минтруда России от 31.07.2015 N 528н&#10;(ред. от 27.01.2016)&#10;&quot;Об утверждении Порядка разработки и реализации индивидуальной программы реабилитации или абилитации инвалида, индивидуальной программы реабилитации или абилитации ребенка-инвалида, выдаваемых федеральными государственными учреждениями медико-социальной экспертизы, и их форм&quot;&#10;(Зарегистрировано в Минюсте России 21.08.2015 N 38624)"/>
              </a:rPr>
              <a:t>индивидуальной программой</a:t>
            </a:r>
            <a:r>
              <a:rPr lang="ru-RU" sz="1600" dirty="0"/>
              <a:t> реабилитации инвалида.</a:t>
            </a:r>
          </a:p>
          <a:p>
            <a:pPr algn="just" defTabSz="360000"/>
            <a:r>
              <a:rPr lang="ru-RU" sz="1600" dirty="0" smtClean="0"/>
              <a:t>6. </a:t>
            </a:r>
            <a:r>
              <a:rPr lang="ru-RU" sz="1600" dirty="0">
                <a:hlinkClick r:id="rId4" action="ppaction://hlinkfile" tooltip="Ссылка на список документов:&#10;Приказ Минобрнауки России от 19.12.2013 N 1367&#10;(ред. от 15.01.2015)&#10;&quot;Об утверждении Порядка организации и осуществления образовательной деятельности по образовательным программам высшего образования - программам бакалавриата, программам специалитета, программам магистратуры&quot;&#10;(Зарегистрировано в Минюсте России 24.02.2014 N 31402)&#10;-------------------- &#10;Приказ Минобрнауки России от 19.11.2013 N 1259&#10;(ред. от 05.04.2016)&#10;&quot;Об утверждении ...&#10;-------------------- &#10;и другие."/>
              </a:rPr>
              <a:t>Особенности</a:t>
            </a:r>
            <a:r>
              <a:rPr lang="ru-RU" sz="1600" dirty="0"/>
              <a:t> организации образовательной деятельности для обучающихся с ограниченными возможностями здоровья определяются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совместно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социальной защиты населения.</a:t>
            </a:r>
          </a:p>
          <a:p>
            <a:pPr algn="just"/>
            <a:r>
              <a:rPr lang="ru-RU" sz="1600" dirty="0" smtClean="0"/>
              <a:t>8. </a:t>
            </a:r>
            <a:r>
              <a:rPr lang="ru-RU" sz="1600" dirty="0"/>
              <a:t>Профессиональное обучение и профессиональное образование обучающихся с ограниченными возможностями здоровья осуществляются на основе образовательных программ, адаптированных при необходимости для обучения указанных обучающихся.</a:t>
            </a:r>
          </a:p>
          <a:p>
            <a:pPr algn="just"/>
            <a:r>
              <a:rPr lang="ru-RU" sz="1600" dirty="0" smtClean="0"/>
              <a:t>10</a:t>
            </a:r>
            <a:r>
              <a:rPr lang="ru-RU" sz="1600" dirty="0"/>
              <a:t>. Профессиональными образовательными организациями и образовательными организациями высшего образования, а также организациями, осуществляющими образовательную деятельность по основным программам профессионального обучения, должны быть созданы специальные условия для получения образования обучающимися с ограниченными возможностями здоровья.</a:t>
            </a:r>
          </a:p>
          <a:p>
            <a:pPr algn="just" defTabSz="360000">
              <a:lnSpc>
                <a:spcPts val="1500"/>
              </a:lnSpc>
            </a:pPr>
            <a:endParaRPr lang="ru-RU" sz="1600" dirty="0"/>
          </a:p>
          <a:p>
            <a:pPr algn="just" defTabSz="360000">
              <a:lnSpc>
                <a:spcPts val="1500"/>
              </a:lnSpc>
            </a:pPr>
            <a:endParaRPr lang="ru-RU" sz="1600" dirty="0" smtClean="0"/>
          </a:p>
          <a:p>
            <a:pPr algn="just" defTabSz="360000">
              <a:lnSpc>
                <a:spcPts val="1500"/>
              </a:lnSpc>
            </a:pPr>
            <a:endParaRPr lang="ru-RU" sz="1600" dirty="0" smtClean="0"/>
          </a:p>
          <a:p>
            <a:pPr defTabSz="360000">
              <a:lnSpc>
                <a:spcPts val="1500"/>
              </a:lnSpc>
            </a:pPr>
            <a:endParaRPr lang="ru-RU" sz="16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71527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ФЗ-273 </a:t>
            </a:r>
            <a:r>
              <a:rPr lang="ru-RU" sz="2000" b="1" dirty="0">
                <a:solidFill>
                  <a:srgbClr val="0070C0"/>
                </a:solidFill>
              </a:rPr>
              <a:t>от 29.12.12г. «Об образовании в </a:t>
            </a:r>
            <a:r>
              <a:rPr lang="ru-RU" sz="2000" b="1" dirty="0" smtClean="0">
                <a:solidFill>
                  <a:srgbClr val="0070C0"/>
                </a:solidFill>
              </a:rPr>
              <a:t>Российской Федерации»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19064" y="1785926"/>
            <a:ext cx="842493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>
              <a:lnSpc>
                <a:spcPts val="1500"/>
              </a:lnSpc>
            </a:pPr>
            <a:endParaRPr lang="ru-RU" sz="1600" b="1" dirty="0" smtClean="0">
              <a:latin typeface="Century Gothic" pitchFamily="34" charset="0"/>
            </a:endParaRPr>
          </a:p>
          <a:p>
            <a:pPr defTabSz="360000"/>
            <a:endParaRPr lang="ru-RU" sz="1600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48680"/>
            <a:ext cx="77768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Этапы сопровождения инвалидов 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и лиц с ограниченными возможностями здоровья </a:t>
            </a:r>
          </a:p>
          <a:p>
            <a:pPr algn="just"/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1071538" y="2428868"/>
            <a:ext cx="3143272" cy="22860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Этап приема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00628" y="2500306"/>
            <a:ext cx="3071834" cy="221457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Этап обучения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071934" y="3286124"/>
            <a:ext cx="92869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386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3608" y="1700808"/>
            <a:ext cx="255198" cy="2472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000" dirty="0">
                <a:latin typeface="Century Gothic" pitchFamily="34" charset="0"/>
              </a:rPr>
              <a:t> </a:t>
            </a: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>
              <a:lnSpc>
                <a:spcPts val="2000"/>
              </a:lnSpc>
            </a:pPr>
            <a:endParaRPr lang="ru-RU" sz="2000" b="1" dirty="0">
              <a:latin typeface="Century Gothic" pitchFamily="34" charset="0"/>
            </a:endParaRPr>
          </a:p>
          <a:p>
            <a:endParaRPr lang="ru-RU" sz="2000" b="1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5661248"/>
            <a:ext cx="1044116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61950" algn="l"/>
              </a:tabLs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47667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Условия, соблюдаемые университетом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на этапе приема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56" y="2643182"/>
            <a:ext cx="4000528" cy="150019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Создание специальных условий при проведении вступительных испытаний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57224" y="1428736"/>
            <a:ext cx="3643338" cy="10001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Особые права при приеме (подтверждаются документами о наличии таких прав)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29058" y="4182398"/>
            <a:ext cx="3786214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Преимущественное право на зачисление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</TotalTime>
  <Words>1553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mariya</dc:creator>
  <cp:lastModifiedBy>Яковлева Елена Васильевна</cp:lastModifiedBy>
  <cp:revision>147</cp:revision>
  <dcterms:created xsi:type="dcterms:W3CDTF">2013-06-02T08:40:57Z</dcterms:created>
  <dcterms:modified xsi:type="dcterms:W3CDTF">2016-12-27T11:49:14Z</dcterms:modified>
</cp:coreProperties>
</file>